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72" r:id="rId3"/>
    <p:sldMasterId id="2147483678" r:id="rId4"/>
  </p:sldMasterIdLst>
  <p:notesMasterIdLst>
    <p:notesMasterId r:id="rId20"/>
  </p:notesMasterIdLst>
  <p:sldIdLst>
    <p:sldId id="256" r:id="rId5"/>
    <p:sldId id="273" r:id="rId6"/>
    <p:sldId id="259" r:id="rId7"/>
    <p:sldId id="258" r:id="rId8"/>
    <p:sldId id="260" r:id="rId9"/>
    <p:sldId id="261" r:id="rId10"/>
    <p:sldId id="262" r:id="rId11"/>
    <p:sldId id="264" r:id="rId12"/>
    <p:sldId id="263" r:id="rId13"/>
    <p:sldId id="265" r:id="rId14"/>
    <p:sldId id="268" r:id="rId15"/>
    <p:sldId id="270" r:id="rId16"/>
    <p:sldId id="269" r:id="rId17"/>
    <p:sldId id="272" r:id="rId18"/>
    <p:sldId id="266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1F4E79"/>
    <a:srgbClr val="5B5A5C"/>
    <a:srgbClr val="FF00FF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11551-84C5-43B4-869D-D947F4FF5B7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A1057-A886-4315-8D87-CFE68A1DFD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685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A1057-A886-4315-8D87-CFE68A1DFD0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37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11B9120-0FF3-4E21-9557-12C66577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9440-428F-46E8-9A49-384CE3E15D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57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6E6F29-D3CA-4A72-88F5-5E053612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ED4FD52-4DCB-4709-9EC2-7477AD64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2AE3B3C-2BC6-451F-AE0D-B9D5E22E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3779FF4-9EBD-49CD-94E6-076373ED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662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1D25C8-2B08-478F-A281-09C6E7E4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DC7AA03-F228-4728-81E9-95E84E84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83AC8E-3293-47A4-9AAA-E4E4BA22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416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A6854B-DB10-4406-8FEB-444DFD488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B762A0-4254-4305-BB5C-7B630C6AE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B83892C-1C66-42E2-A5C9-5393111E5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F6F50E6-A899-4C3E-A3CD-33BF69EC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3809D3-9D64-41B2-97E5-CC9C774E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EE835B-64E4-495F-99E0-14DCAA48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3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4E10B4-BDCC-493C-814E-E352436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5F42380-42EB-46D3-A08F-18F1D63F3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530418-D323-44F3-8D8A-48496E4DD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71B9045-8806-4276-80ED-0A4E9DB0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69C1B1B-0B46-43D0-981E-8EEC5C0E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F69A39-7EEE-43AD-891E-9E09787D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599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9E9D28-14D2-466C-9906-15118D48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5D91F38-EE80-4F1A-A1D2-988B5F5B5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E0436E-DEC9-40C8-9E65-2977F96F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12C8CA-C499-4728-AF9E-F0FCFE81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8DF664-E8D3-4C3B-8C19-A65B20E6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905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DA2F10E-8FF7-455B-BC93-39C46164A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C80DAC9-368B-46D1-BC26-3A2EAB15D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EE25CA-3805-43E6-A7D3-42ABAE41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126760-F759-4E84-B4C5-E7AB80F92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DC93E3-D207-4CC9-A22A-9F330079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0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83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5048DF3-8A32-4A5A-8A2A-857D8764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8B5F-F7F5-4FC4-823C-A5E775AE79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48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9F731BD-E567-4F04-84B3-97195E16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A853-BC34-4605-9955-2B49E6D61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52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57A658-609F-4B19-86B7-F9F791179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E3C8306-D591-41B6-BC0B-6947375E5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84EF7C-798E-44CE-8ABE-C367F6CB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760777-8E88-45EC-AF85-AFD485B0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67F8E2-9D89-451E-838E-74D385CE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50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5FC224-C5E1-4654-BD72-D383342D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C535A4-EAAC-4B1B-ADDB-12A2B70C0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D891E-4565-407A-9B64-316407397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DBE092-785C-4420-BC09-379A68C2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002B87-CDED-41F2-B3D4-89619AE2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96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0B205F-187E-4BDA-9901-3BFFE1D9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7BB85BF-09D0-4179-B93F-B0DB4D27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05AC44-B19E-47F8-9B07-18BE980D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972A85-0276-4CDF-95F3-44BB9CD98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C158B8-EA97-453F-B604-DE7FF656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36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3D3F88-4356-48EF-85C8-679BA57B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9A4EDA-AED3-48E5-8602-6D63205C4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FC99AE-FC2C-41B7-BF8A-C4F121E96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11D0EA-DC88-4A8D-B8AD-293DE235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8F40D3-04CC-428B-97A6-5C8579AA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1CD39-AD66-49F1-8128-36F7D250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241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F8A788-2C83-4843-8C54-0FB62CE2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14D415-D943-4DBA-82A6-B7450E30C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C443A59-EE58-40AC-AFCD-BA228F6D4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8C51100-C102-4135-B2FB-DBE0DEEA5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43D5C04-1350-45C5-ABA2-3FED5471B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B64459-7EEF-4D0E-B85E-9D6DBEB8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DB9BC1B-0BFB-4FFC-9DD2-41666486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6E71DF8-4E4F-450D-972A-EC21301A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97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7DCABA-9F17-42E9-A7EB-9BD53DF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7AF2F8-0C77-4EB4-9F2E-9C66CC55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5CFAF9-9771-4155-984B-DAA69C0A2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F4894-984E-4818-A9B5-9FFFF44CE067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E7CBB3-BD2F-4F99-8790-FEDCABF7A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4D551A-E081-4D21-A391-8C064A7D2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C9440-428F-46E8-9A49-384CE3E15D8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96BB93-D5A5-47FE-BB06-569C517EFE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5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B2AEA95-1AD5-48C2-AF6E-CB8CAB87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A6F0E8-6388-4BD1-B8C6-6AD8D9F74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CEC281-0A02-455C-BF63-9ED310D13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B1827-0BD9-4D2A-B0F4-AFE186A89652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1C4F6-9F5A-4757-B422-60ED04B8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37CBBB-BCB3-4814-BB3C-9E236A4C9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8B5F-F7F5-4FC4-823C-A5E775AE79B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52E065C-EF0D-4C10-80BF-DECB0876EF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CCD869-3FF2-4D52-BACA-67BF282EF7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74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3D19050-6840-4C5D-BCE2-304A05A1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CAF5405-BB3F-4F32-93AA-5448C0364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33A845-B2E1-40A1-8964-DB62BE2DE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47FCC-D47E-4709-A337-114A365B4BB9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2F265E-F4C0-40A7-A08C-DFFD9BA42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183363-603C-4472-8BCA-3BC2130E4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6A853-BC34-4605-9955-2B49E6D61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32CB782-3729-4C2F-9374-589EB7493B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560061D-CD57-46AE-AA55-53F34838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C3093A-093E-40A5-BB7C-80B323E54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87E8DE-E4B4-48CD-8E8F-2ADD79A8B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C214E-797E-461A-ABC7-45430FB05D0E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0799BE-FA0B-4792-94DB-81B600212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552504-EA59-4CC9-A257-788DC2826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035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AFE6D6-D600-43CF-845A-DD59493F19E5}"/>
              </a:ext>
            </a:extLst>
          </p:cNvPr>
          <p:cNvSpPr txBox="1"/>
          <p:nvPr/>
        </p:nvSpPr>
        <p:spPr>
          <a:xfrm>
            <a:off x="6898640" y="2367171"/>
            <a:ext cx="3708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Wood Attendance</a:t>
            </a:r>
          </a:p>
          <a:p>
            <a:r>
              <a:rPr lang="en-US" altLang="ja-JP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endParaRPr kumimoji="1" lang="ja-JP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743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E17EC0-8175-4DB2-9199-D77042E1209D}"/>
              </a:ext>
            </a:extLst>
          </p:cNvPr>
          <p:cNvSpPr txBox="1"/>
          <p:nvPr/>
        </p:nvSpPr>
        <p:spPr>
          <a:xfrm>
            <a:off x="3001010" y="808980"/>
            <a:ext cx="618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/>
              <a:t>アカウントでの管理情報</a:t>
            </a:r>
          </a:p>
        </p:txBody>
      </p:sp>
      <p:pic>
        <p:nvPicPr>
          <p:cNvPr id="1028" name="Picture 4" descr="ユーザー・アカウント・人型」アイコンのフリー素材（商用可）">
            <a:extLst>
              <a:ext uri="{FF2B5EF4-FFF2-40B4-BE49-F238E27FC236}">
                <a16:creationId xmlns:a16="http://schemas.microsoft.com/office/drawing/2014/main" id="{3C140FC1-8699-4C6B-80AB-BFA0D8C0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3130279"/>
            <a:ext cx="1996440" cy="199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BFA865-AFD5-43F7-A5DA-9E78DD93019F}"/>
              </a:ext>
            </a:extLst>
          </p:cNvPr>
          <p:cNvSpPr txBox="1"/>
          <p:nvPr/>
        </p:nvSpPr>
        <p:spPr>
          <a:xfrm>
            <a:off x="2444531" y="3780271"/>
            <a:ext cx="902811" cy="52322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学生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33D408-7449-40FF-93A5-EC8B7D78A2D7}"/>
              </a:ext>
            </a:extLst>
          </p:cNvPr>
          <p:cNvSpPr txBox="1"/>
          <p:nvPr/>
        </p:nvSpPr>
        <p:spPr>
          <a:xfrm>
            <a:off x="2144096" y="2352449"/>
            <a:ext cx="1620957" cy="52322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科目担当</a:t>
            </a:r>
            <a:endParaRPr kumimoji="1" lang="ja-JP" altLang="en-US" sz="2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38E2691-AD65-491F-98C3-947B9E4BF34E}"/>
              </a:ext>
            </a:extLst>
          </p:cNvPr>
          <p:cNvSpPr txBox="1"/>
          <p:nvPr/>
        </p:nvSpPr>
        <p:spPr>
          <a:xfrm>
            <a:off x="2190531" y="5172524"/>
            <a:ext cx="1620957" cy="52322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学級担任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C05BC4F-8352-4C01-8580-033003AA58E3}"/>
              </a:ext>
            </a:extLst>
          </p:cNvPr>
          <p:cNvSpPr txBox="1"/>
          <p:nvPr/>
        </p:nvSpPr>
        <p:spPr>
          <a:xfrm>
            <a:off x="8335146" y="2291759"/>
            <a:ext cx="2698175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アーキテクチャ</a:t>
            </a:r>
            <a:endParaRPr kumimoji="1" lang="ja-JP" altLang="en-US" sz="28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CB97B5C-1838-499F-B84D-A692340FC178}"/>
              </a:ext>
            </a:extLst>
          </p:cNvPr>
          <p:cNvSpPr txBox="1"/>
          <p:nvPr/>
        </p:nvSpPr>
        <p:spPr>
          <a:xfrm>
            <a:off x="8969091" y="3252202"/>
            <a:ext cx="1620957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数値計算</a:t>
            </a:r>
            <a:endParaRPr kumimoji="1" lang="en-US" altLang="ja-JP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CCD200F-3055-4181-BB52-3BE0539FD1BC}"/>
              </a:ext>
            </a:extLst>
          </p:cNvPr>
          <p:cNvSpPr txBox="1"/>
          <p:nvPr/>
        </p:nvSpPr>
        <p:spPr>
          <a:xfrm>
            <a:off x="8969091" y="4212645"/>
            <a:ext cx="1620957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離散数学</a:t>
            </a:r>
            <a:endParaRPr kumimoji="1" lang="en-US" altLang="ja-JP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AD819DB-1A46-4265-BD5C-6277DC85AAA1}"/>
              </a:ext>
            </a:extLst>
          </p:cNvPr>
          <p:cNvSpPr txBox="1"/>
          <p:nvPr/>
        </p:nvSpPr>
        <p:spPr>
          <a:xfrm>
            <a:off x="8335146" y="5107953"/>
            <a:ext cx="2339102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情報工学実験</a:t>
            </a:r>
            <a:endParaRPr kumimoji="1" lang="en-US" altLang="ja-JP" sz="2800" dirty="0"/>
          </a:p>
        </p:txBody>
      </p:sp>
      <p:sp>
        <p:nvSpPr>
          <p:cNvPr id="20" name="矢印: 左 19">
            <a:extLst>
              <a:ext uri="{FF2B5EF4-FFF2-40B4-BE49-F238E27FC236}">
                <a16:creationId xmlns:a16="http://schemas.microsoft.com/office/drawing/2014/main" id="{EDF9BB16-78CB-4BBE-B7A7-7C86F0965503}"/>
              </a:ext>
            </a:extLst>
          </p:cNvPr>
          <p:cNvSpPr/>
          <p:nvPr/>
        </p:nvSpPr>
        <p:spPr>
          <a:xfrm>
            <a:off x="7203090" y="3374428"/>
            <a:ext cx="725214" cy="1382419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矢印: 左 22">
            <a:extLst>
              <a:ext uri="{FF2B5EF4-FFF2-40B4-BE49-F238E27FC236}">
                <a16:creationId xmlns:a16="http://schemas.microsoft.com/office/drawing/2014/main" id="{1178E4BD-9080-4DC7-A4B0-D15DDAFE2852}"/>
              </a:ext>
            </a:extLst>
          </p:cNvPr>
          <p:cNvSpPr/>
          <p:nvPr/>
        </p:nvSpPr>
        <p:spPr>
          <a:xfrm rot="10800000">
            <a:off x="4263696" y="3374428"/>
            <a:ext cx="725214" cy="1382419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349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8B5FE6-8B41-4406-8B64-D50DB974C7F2}"/>
              </a:ext>
            </a:extLst>
          </p:cNvPr>
          <p:cNvSpPr txBox="1"/>
          <p:nvPr/>
        </p:nvSpPr>
        <p:spPr>
          <a:xfrm>
            <a:off x="3001010" y="798820"/>
            <a:ext cx="618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使いやすい</a:t>
            </a:r>
            <a:r>
              <a:rPr lang="en-US" altLang="ja-JP" sz="3200" b="1" dirty="0"/>
              <a:t>UI</a:t>
            </a:r>
            <a:endParaRPr kumimoji="1" lang="ja-JP" altLang="en-US" sz="3200" b="1" dirty="0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60EA4255-1A32-4E08-A332-8841B6E01F63}"/>
              </a:ext>
            </a:extLst>
          </p:cNvPr>
          <p:cNvGrpSpPr/>
          <p:nvPr/>
        </p:nvGrpSpPr>
        <p:grpSpPr>
          <a:xfrm>
            <a:off x="1949450" y="2011680"/>
            <a:ext cx="4602480" cy="4032086"/>
            <a:chOff x="883920" y="1546959"/>
            <a:chExt cx="5664200" cy="495909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8EBD14-E065-415E-919C-0BA756C76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00" t="9481" r="53080" b="41407"/>
            <a:stretch/>
          </p:blipFill>
          <p:spPr>
            <a:xfrm>
              <a:off x="883920" y="1546959"/>
              <a:ext cx="5664200" cy="4959097"/>
            </a:xfrm>
            <a:prstGeom prst="rect">
              <a:avLst/>
            </a:prstGeom>
            <a:ln w="228600" cap="sq" cmpd="thickThin">
              <a:solidFill>
                <a:srgbClr val="5B5A5C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BAD0B75F-F368-4E32-A61A-8EFA0885B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7240" y="1657184"/>
              <a:ext cx="558800" cy="47684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FC533E0-EEC2-4918-9D3B-E593BCCFD674}"/>
              </a:ext>
            </a:extLst>
          </p:cNvPr>
          <p:cNvSpPr txBox="1"/>
          <p:nvPr/>
        </p:nvSpPr>
        <p:spPr>
          <a:xfrm>
            <a:off x="8016240" y="3335225"/>
            <a:ext cx="4512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ハンバーガーメニュー</a:t>
            </a:r>
            <a:endParaRPr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プルダウン</a:t>
            </a:r>
            <a:endParaRPr kumimoji="1"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3</a:t>
            </a:r>
            <a:r>
              <a:rPr lang="ja-JP" altLang="en-US" sz="2800" dirty="0"/>
              <a:t>段階ボタン</a:t>
            </a:r>
            <a:endParaRPr kumimoji="1" lang="en-US" altLang="ja-JP" sz="2800" dirty="0"/>
          </a:p>
        </p:txBody>
      </p: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87587DF9-9F40-42B0-9816-15D5D88411E5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3163570" y="2926083"/>
            <a:ext cx="4852670" cy="1101641"/>
          </a:xfrm>
          <a:prstGeom prst="bentConnector3">
            <a:avLst>
              <a:gd name="adj1" fmla="val 20479"/>
            </a:avLst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AE4DDD8B-66BC-4101-A438-B3D180FCA3C3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6444608" y="2295154"/>
            <a:ext cx="1571637" cy="1306569"/>
          </a:xfrm>
          <a:prstGeom prst="bentConnector3">
            <a:avLst>
              <a:gd name="adj1" fmla="val 50000"/>
            </a:avLst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コネクタ: カギ線 62">
            <a:extLst>
              <a:ext uri="{FF2B5EF4-FFF2-40B4-BE49-F238E27FC236}">
                <a16:creationId xmlns:a16="http://schemas.microsoft.com/office/drawing/2014/main" id="{DC2585FF-2791-4BBB-B547-9929608CE9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00882" y="4436867"/>
            <a:ext cx="3515359" cy="943766"/>
          </a:xfrm>
          <a:prstGeom prst="bentConnector3">
            <a:avLst>
              <a:gd name="adj1" fmla="val 28613"/>
            </a:avLst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598F038D-E613-491D-80AF-07AAD0D74057}"/>
              </a:ext>
            </a:extLst>
          </p:cNvPr>
          <p:cNvCxnSpPr>
            <a:cxnSpLocks/>
          </p:cNvCxnSpPr>
          <p:nvPr/>
        </p:nvCxnSpPr>
        <p:spPr>
          <a:xfrm flipH="1">
            <a:off x="4500881" y="4908750"/>
            <a:ext cx="2489199" cy="0"/>
          </a:xfrm>
          <a:prstGeom prst="straightConnector1">
            <a:avLst/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コネクタ: カギ線 72">
            <a:extLst>
              <a:ext uri="{FF2B5EF4-FFF2-40B4-BE49-F238E27FC236}">
                <a16:creationId xmlns:a16="http://schemas.microsoft.com/office/drawing/2014/main" id="{E9935E76-9358-47F9-B1EF-76E16529BA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00882" y="4436866"/>
            <a:ext cx="3515358" cy="1365601"/>
          </a:xfrm>
          <a:prstGeom prst="bentConnector3">
            <a:avLst>
              <a:gd name="adj1" fmla="val 28613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E748B8E6-0B0D-4B7C-BCC3-EC78915F3E43}"/>
              </a:ext>
            </a:extLst>
          </p:cNvPr>
          <p:cNvCxnSpPr>
            <a:cxnSpLocks/>
          </p:cNvCxnSpPr>
          <p:nvPr/>
        </p:nvCxnSpPr>
        <p:spPr>
          <a:xfrm flipH="1" flipV="1">
            <a:off x="5745480" y="3601720"/>
            <a:ext cx="1244601" cy="1470"/>
          </a:xfrm>
          <a:prstGeom prst="straightConnector1">
            <a:avLst/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4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B81A3D-0424-44D0-B4DA-269CAC4538CC}"/>
              </a:ext>
            </a:extLst>
          </p:cNvPr>
          <p:cNvSpPr txBox="1"/>
          <p:nvPr/>
        </p:nvSpPr>
        <p:spPr>
          <a:xfrm>
            <a:off x="3001010" y="798820"/>
            <a:ext cx="618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/>
              <a:t>集計の高速自動カウント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17636B-DBD0-4427-94B0-B7D7B1EEF930}"/>
              </a:ext>
            </a:extLst>
          </p:cNvPr>
          <p:cNvSpPr txBox="1"/>
          <p:nvPr/>
        </p:nvSpPr>
        <p:spPr>
          <a:xfrm>
            <a:off x="2176780" y="4790113"/>
            <a:ext cx="749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指定された区間で</a:t>
            </a:r>
            <a:r>
              <a:rPr lang="ja-JP" altLang="en-US" sz="2800" dirty="0"/>
              <a:t>自動カウント可能！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3F152F-5CA1-472D-BA9F-B5ACA0A96A52}"/>
              </a:ext>
            </a:extLst>
          </p:cNvPr>
          <p:cNvSpPr txBox="1"/>
          <p:nvPr/>
        </p:nvSpPr>
        <p:spPr>
          <a:xfrm>
            <a:off x="3119120" y="2497385"/>
            <a:ext cx="5608320" cy="6463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/>
              <a:t>欠席　遅刻　早退　欠課</a:t>
            </a:r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E73600A7-1DA0-4B9E-ACFD-F1AFE44B307F}"/>
              </a:ext>
            </a:extLst>
          </p:cNvPr>
          <p:cNvSpPr/>
          <p:nvPr/>
        </p:nvSpPr>
        <p:spPr>
          <a:xfrm rot="10800000">
            <a:off x="5113020" y="3734285"/>
            <a:ext cx="1620520" cy="52322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523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1213E8D-E4E4-4EFF-A22E-5C88093461F2}"/>
              </a:ext>
            </a:extLst>
          </p:cNvPr>
          <p:cNvSpPr txBox="1"/>
          <p:nvPr/>
        </p:nvSpPr>
        <p:spPr>
          <a:xfrm>
            <a:off x="2339340" y="3044279"/>
            <a:ext cx="7513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このアプリから得られる</a:t>
            </a:r>
            <a:endParaRPr lang="en-US" altLang="ja-JP" sz="4400" b="1" dirty="0"/>
          </a:p>
          <a:p>
            <a:pPr algn="ctr"/>
            <a:r>
              <a:rPr lang="ja-JP" altLang="en-US" sz="4400" b="1" dirty="0"/>
              <a:t>メリット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5276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楕円 1">
            <a:extLst>
              <a:ext uri="{FF2B5EF4-FFF2-40B4-BE49-F238E27FC236}">
                <a16:creationId xmlns:a16="http://schemas.microsoft.com/office/drawing/2014/main" id="{C49ADDE3-F918-40C7-89E9-392A1BB6883D}"/>
              </a:ext>
            </a:extLst>
          </p:cNvPr>
          <p:cNvSpPr/>
          <p:nvPr/>
        </p:nvSpPr>
        <p:spPr>
          <a:xfrm>
            <a:off x="337820" y="1529080"/>
            <a:ext cx="4307840" cy="42214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16A440-0B91-4F78-BCED-5B1941A547F2}"/>
              </a:ext>
            </a:extLst>
          </p:cNvPr>
          <p:cNvSpPr/>
          <p:nvPr/>
        </p:nvSpPr>
        <p:spPr>
          <a:xfrm>
            <a:off x="7546340" y="1539240"/>
            <a:ext cx="4307840" cy="42214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F6FBA84E-E8F3-442E-9856-3F766EEA3C1C}"/>
              </a:ext>
            </a:extLst>
          </p:cNvPr>
          <p:cNvSpPr/>
          <p:nvPr/>
        </p:nvSpPr>
        <p:spPr>
          <a:xfrm>
            <a:off x="4003040" y="1539240"/>
            <a:ext cx="4307840" cy="42214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46778EF-2F62-4E93-8D5E-7CCE2B97EDB4}"/>
              </a:ext>
            </a:extLst>
          </p:cNvPr>
          <p:cNvSpPr txBox="1"/>
          <p:nvPr/>
        </p:nvSpPr>
        <p:spPr>
          <a:xfrm>
            <a:off x="4526280" y="3285877"/>
            <a:ext cx="334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業務の効率化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01CB29-4365-4D42-B482-38401565D665}"/>
              </a:ext>
            </a:extLst>
          </p:cNvPr>
          <p:cNvSpPr txBox="1"/>
          <p:nvPr/>
        </p:nvSpPr>
        <p:spPr>
          <a:xfrm>
            <a:off x="820420" y="3285877"/>
            <a:ext cx="334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データ管理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6C470E-C75E-4521-8C1F-53C301A3A7EC}"/>
              </a:ext>
            </a:extLst>
          </p:cNvPr>
          <p:cNvSpPr txBox="1"/>
          <p:nvPr/>
        </p:nvSpPr>
        <p:spPr>
          <a:xfrm>
            <a:off x="8232140" y="2988260"/>
            <a:ext cx="3342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データの</a:t>
            </a:r>
            <a:endParaRPr kumimoji="1" lang="en-US" altLang="ja-JP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正確性向上</a:t>
            </a:r>
          </a:p>
        </p:txBody>
      </p:sp>
    </p:spTree>
    <p:extLst>
      <p:ext uri="{BB962C8B-B14F-4D97-AF65-F5344CB8AC3E}">
        <p14:creationId xmlns:p14="http://schemas.microsoft.com/office/powerpoint/2010/main" val="3889685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9B8A73D-F15A-4745-B559-18F871F7F149}"/>
              </a:ext>
            </a:extLst>
          </p:cNvPr>
          <p:cNvSpPr txBox="1"/>
          <p:nvPr/>
        </p:nvSpPr>
        <p:spPr>
          <a:xfrm>
            <a:off x="2373630" y="3090446"/>
            <a:ext cx="80949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800" b="1" dirty="0"/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258407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105B11-277B-410D-B276-880AB910CC96}"/>
              </a:ext>
            </a:extLst>
          </p:cNvPr>
          <p:cNvSpPr txBox="1"/>
          <p:nvPr/>
        </p:nvSpPr>
        <p:spPr>
          <a:xfrm>
            <a:off x="3195320" y="1674673"/>
            <a:ext cx="5801360" cy="3508653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/>
              <a:t>目次</a:t>
            </a:r>
            <a:endParaRPr kumimoji="1" lang="en-US" altLang="ja-JP" sz="4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/>
              <a:t>現在の出席簿と解決策</a:t>
            </a:r>
            <a:endParaRPr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/>
              <a:t>目的と主要機能</a:t>
            </a:r>
            <a:endParaRPr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/>
              <a:t>デモンストレーション</a:t>
            </a:r>
            <a:endParaRPr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/>
              <a:t>アプリの特徴</a:t>
            </a:r>
            <a:endParaRPr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/>
              <a:t>アプリを使用するメリット</a:t>
            </a:r>
            <a:endParaRPr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2468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F808DDD-12EA-409D-828F-6D2F9BE4E89F}"/>
              </a:ext>
            </a:extLst>
          </p:cNvPr>
          <p:cNvSpPr txBox="1"/>
          <p:nvPr/>
        </p:nvSpPr>
        <p:spPr>
          <a:xfrm>
            <a:off x="3693160" y="2705725"/>
            <a:ext cx="4805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/>
              <a:t>現在の出席簿状況と解決策</a:t>
            </a:r>
          </a:p>
        </p:txBody>
      </p:sp>
    </p:spTree>
    <p:extLst>
      <p:ext uri="{BB962C8B-B14F-4D97-AF65-F5344CB8AC3E}">
        <p14:creationId xmlns:p14="http://schemas.microsoft.com/office/powerpoint/2010/main" val="283065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チェックリスト">
            <a:extLst>
              <a:ext uri="{FF2B5EF4-FFF2-40B4-BE49-F238E27FC236}">
                <a16:creationId xmlns:a16="http://schemas.microsoft.com/office/drawing/2014/main" id="{2C4817CB-3378-45E4-9408-A74949EC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400" y="1926679"/>
            <a:ext cx="1402080" cy="1402080"/>
          </a:xfrm>
          <a:prstGeom prst="rect">
            <a:avLst/>
          </a:prstGeom>
        </p:spPr>
      </p:pic>
      <p:pic>
        <p:nvPicPr>
          <p:cNvPr id="5" name="グラフィックス 4" descr="チェックリスト">
            <a:extLst>
              <a:ext uri="{FF2B5EF4-FFF2-40B4-BE49-F238E27FC236}">
                <a16:creationId xmlns:a16="http://schemas.microsoft.com/office/drawing/2014/main" id="{71AEF8C0-CE80-4382-8CC0-F264F65C6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00" y="4375239"/>
            <a:ext cx="1402080" cy="1402080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6D13BCF-2656-4D2C-943A-FFB32C6EA3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570480" y="2627719"/>
            <a:ext cx="1351281" cy="74422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14FD00C-83EE-4897-B34C-1F8F27A757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570480" y="4375239"/>
            <a:ext cx="1300480" cy="70104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20F0394-81DB-4D87-9761-D9B0D2D2096F}"/>
              </a:ext>
            </a:extLst>
          </p:cNvPr>
          <p:cNvSpPr txBox="1"/>
          <p:nvPr/>
        </p:nvSpPr>
        <p:spPr>
          <a:xfrm>
            <a:off x="4033519" y="3509278"/>
            <a:ext cx="1402080" cy="7694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/>
              <a:t>集計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787FF7A-6EA5-40F3-905C-A7C905256B36}"/>
              </a:ext>
            </a:extLst>
          </p:cNvPr>
          <p:cNvSpPr txBox="1"/>
          <p:nvPr/>
        </p:nvSpPr>
        <p:spPr>
          <a:xfrm>
            <a:off x="7040878" y="2485648"/>
            <a:ext cx="42163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主な問題点</a:t>
            </a:r>
            <a:endParaRPr kumimoji="1" lang="en-US" altLang="ja-JP" sz="2800" b="1" dirty="0"/>
          </a:p>
          <a:p>
            <a:pPr algn="ctr"/>
            <a:endParaRPr kumimoji="1" lang="en-US" altLang="ja-JP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集計が手作業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出席簿が複数ある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手書きによる入力ミス</a:t>
            </a:r>
            <a:endParaRPr kumimoji="1" lang="ja-JP" altLang="en-US" sz="2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C1C4379-A4F7-4BE1-A96E-513E0BCEDD8D}"/>
              </a:ext>
            </a:extLst>
          </p:cNvPr>
          <p:cNvSpPr txBox="1"/>
          <p:nvPr/>
        </p:nvSpPr>
        <p:spPr>
          <a:xfrm>
            <a:off x="1310640" y="323970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学級担任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332BE5D-5359-42D2-B977-75A1B3ABB878}"/>
              </a:ext>
            </a:extLst>
          </p:cNvPr>
          <p:cNvSpPr txBox="1"/>
          <p:nvPr/>
        </p:nvSpPr>
        <p:spPr>
          <a:xfrm>
            <a:off x="1310640" y="566794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科目担当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923F4C7-E61D-461E-A943-480F6CA14C54}"/>
              </a:ext>
            </a:extLst>
          </p:cNvPr>
          <p:cNvSpPr txBox="1"/>
          <p:nvPr/>
        </p:nvSpPr>
        <p:spPr>
          <a:xfrm>
            <a:off x="3815080" y="717540"/>
            <a:ext cx="4216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/>
              <a:t>現状の出席簿</a:t>
            </a:r>
          </a:p>
        </p:txBody>
      </p:sp>
    </p:spTree>
    <p:extLst>
      <p:ext uri="{BB962C8B-B14F-4D97-AF65-F5344CB8AC3E}">
        <p14:creationId xmlns:p14="http://schemas.microsoft.com/office/powerpoint/2010/main" val="235112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AA24820-73D0-4797-9DB6-38CA67A5B65C}"/>
              </a:ext>
            </a:extLst>
          </p:cNvPr>
          <p:cNvSpPr txBox="1"/>
          <p:nvPr/>
        </p:nvSpPr>
        <p:spPr>
          <a:xfrm>
            <a:off x="3815080" y="717540"/>
            <a:ext cx="4216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理想の出席簿</a:t>
            </a:r>
            <a:endParaRPr kumimoji="1" lang="ja-JP" altLang="en-US" sz="3200" b="1" dirty="0"/>
          </a:p>
        </p:txBody>
      </p:sp>
      <p:pic>
        <p:nvPicPr>
          <p:cNvPr id="4" name="グラフィックス 3" descr="チェックリスト">
            <a:extLst>
              <a:ext uri="{FF2B5EF4-FFF2-40B4-BE49-F238E27FC236}">
                <a16:creationId xmlns:a16="http://schemas.microsoft.com/office/drawing/2014/main" id="{2835E45A-31A5-47EC-A3AF-457849784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400" y="1926679"/>
            <a:ext cx="1053068" cy="1053068"/>
          </a:xfrm>
          <a:prstGeom prst="rect">
            <a:avLst/>
          </a:prstGeom>
        </p:spPr>
      </p:pic>
      <p:pic>
        <p:nvPicPr>
          <p:cNvPr id="5" name="グラフィックス 4" descr="チェックリスト">
            <a:extLst>
              <a:ext uri="{FF2B5EF4-FFF2-40B4-BE49-F238E27FC236}">
                <a16:creationId xmlns:a16="http://schemas.microsoft.com/office/drawing/2014/main" id="{46CF4B4D-D58F-4390-AE6A-B3B3FCC5E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841" y="4509696"/>
            <a:ext cx="1053068" cy="1053068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38EB6D1-ADF8-4847-BF60-0371347F30DE}"/>
              </a:ext>
            </a:extLst>
          </p:cNvPr>
          <p:cNvCxnSpPr>
            <a:cxnSpLocks/>
          </p:cNvCxnSpPr>
          <p:nvPr/>
        </p:nvCxnSpPr>
        <p:spPr>
          <a:xfrm>
            <a:off x="2218175" y="2580640"/>
            <a:ext cx="856944" cy="84836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AA6240D-E773-4C8D-82D9-AEE8258CE0E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185909" y="4195564"/>
            <a:ext cx="938119" cy="84066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1EB83C-4615-45E8-907F-78599910D6BA}"/>
              </a:ext>
            </a:extLst>
          </p:cNvPr>
          <p:cNvSpPr txBox="1"/>
          <p:nvPr/>
        </p:nvSpPr>
        <p:spPr>
          <a:xfrm>
            <a:off x="1100575" y="291257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学級担任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03F44B-29B1-4CDB-B291-F44660CD9302}"/>
              </a:ext>
            </a:extLst>
          </p:cNvPr>
          <p:cNvSpPr txBox="1"/>
          <p:nvPr/>
        </p:nvSpPr>
        <p:spPr>
          <a:xfrm>
            <a:off x="1100575" y="556276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科目担当</a:t>
            </a:r>
            <a:endParaRPr kumimoji="1" lang="ja-JP" altLang="en-US" dirty="0"/>
          </a:p>
        </p:txBody>
      </p:sp>
      <p:pic>
        <p:nvPicPr>
          <p:cNvPr id="12" name="グラフィックス 11" descr="データベース">
            <a:extLst>
              <a:ext uri="{FF2B5EF4-FFF2-40B4-BE49-F238E27FC236}">
                <a16:creationId xmlns:a16="http://schemas.microsoft.com/office/drawing/2014/main" id="{9301C1E8-F70D-4452-AAEA-01E1B293F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5119" y="3042503"/>
            <a:ext cx="1645920" cy="164592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1411861-92D0-4657-B13B-AB464AE6E4E5}"/>
              </a:ext>
            </a:extLst>
          </p:cNvPr>
          <p:cNvSpPr txBox="1"/>
          <p:nvPr/>
        </p:nvSpPr>
        <p:spPr>
          <a:xfrm>
            <a:off x="3207199" y="4652764"/>
            <a:ext cx="138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サーバ管理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DEE8673-6A86-4DFD-93DA-AB593CD56756}"/>
              </a:ext>
            </a:extLst>
          </p:cNvPr>
          <p:cNvSpPr txBox="1"/>
          <p:nvPr/>
        </p:nvSpPr>
        <p:spPr>
          <a:xfrm>
            <a:off x="7040878" y="2485648"/>
            <a:ext cx="42163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/>
              <a:t>解決策</a:t>
            </a:r>
            <a:endParaRPr kumimoji="1" lang="en-US" altLang="ja-JP" sz="2800" b="1" dirty="0"/>
          </a:p>
          <a:p>
            <a:pPr algn="ctr"/>
            <a:endParaRPr kumimoji="1" lang="en-US" altLang="ja-JP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データをデータベースで管理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集計の自動化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UI</a:t>
            </a:r>
            <a:r>
              <a:rPr kumimoji="1" lang="ja-JP" altLang="en-US" sz="2800" dirty="0"/>
              <a:t>による入力ミス低減</a:t>
            </a:r>
          </a:p>
        </p:txBody>
      </p:sp>
      <p:pic>
        <p:nvPicPr>
          <p:cNvPr id="22" name="グラフィックス 21" descr="インターネット">
            <a:extLst>
              <a:ext uri="{FF2B5EF4-FFF2-40B4-BE49-F238E27FC236}">
                <a16:creationId xmlns:a16="http://schemas.microsoft.com/office/drawing/2014/main" id="{420CDE8B-1E62-44E8-A96D-6E7CA072EB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5687" y="2951063"/>
            <a:ext cx="914400" cy="914400"/>
          </a:xfrm>
          <a:prstGeom prst="rect">
            <a:avLst/>
          </a:prstGeom>
        </p:spPr>
      </p:pic>
      <p:pic>
        <p:nvPicPr>
          <p:cNvPr id="24" name="グラフィックス 23" descr="インターネット">
            <a:extLst>
              <a:ext uri="{FF2B5EF4-FFF2-40B4-BE49-F238E27FC236}">
                <a16:creationId xmlns:a16="http://schemas.microsoft.com/office/drawing/2014/main" id="{FF4E64C4-2654-4287-AA71-0DE289B43E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1287" y="5109964"/>
            <a:ext cx="914400" cy="914400"/>
          </a:xfrm>
          <a:prstGeom prst="rect">
            <a:avLst/>
          </a:prstGeom>
        </p:spPr>
      </p:pic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8A4A517-4923-4805-A6A6-41C9CBAED1B1}"/>
              </a:ext>
            </a:extLst>
          </p:cNvPr>
          <p:cNvGrpSpPr/>
          <p:nvPr/>
        </p:nvGrpSpPr>
        <p:grpSpPr>
          <a:xfrm>
            <a:off x="5750626" y="4195564"/>
            <a:ext cx="914400" cy="914400"/>
            <a:chOff x="5129012" y="4132808"/>
            <a:chExt cx="914400" cy="914400"/>
          </a:xfrm>
        </p:grpSpPr>
        <p:pic>
          <p:nvPicPr>
            <p:cNvPr id="23" name="グラフィックス 22" descr="スマート フォン">
              <a:extLst>
                <a:ext uri="{FF2B5EF4-FFF2-40B4-BE49-F238E27FC236}">
                  <a16:creationId xmlns:a16="http://schemas.microsoft.com/office/drawing/2014/main" id="{D5E60F77-1DC0-4F76-88C9-62E7646D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5129012" y="4132808"/>
              <a:ext cx="914400" cy="914400"/>
            </a:xfrm>
            <a:prstGeom prst="rect">
              <a:avLst/>
            </a:prstGeom>
          </p:spPr>
        </p:pic>
        <p:pic>
          <p:nvPicPr>
            <p:cNvPr id="25" name="グラフィックス 24" descr="インターネット">
              <a:extLst>
                <a:ext uri="{FF2B5EF4-FFF2-40B4-BE49-F238E27FC236}">
                  <a16:creationId xmlns:a16="http://schemas.microsoft.com/office/drawing/2014/main" id="{FD0C170C-E28F-413C-86E9-E531907DE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770" t="29418" r="31911" b="39710"/>
            <a:stretch/>
          </p:blipFill>
          <p:spPr>
            <a:xfrm>
              <a:off x="5390841" y="4429893"/>
              <a:ext cx="376741" cy="320230"/>
            </a:xfrm>
            <a:prstGeom prst="rect">
              <a:avLst/>
            </a:prstGeom>
          </p:spPr>
        </p:pic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F0E7BD2B-9DB3-4C07-ABA1-843640906F8C}"/>
              </a:ext>
            </a:extLst>
          </p:cNvPr>
          <p:cNvGrpSpPr/>
          <p:nvPr/>
        </p:nvGrpSpPr>
        <p:grpSpPr>
          <a:xfrm>
            <a:off x="4816254" y="1935673"/>
            <a:ext cx="914400" cy="914400"/>
            <a:chOff x="4731199" y="2091204"/>
            <a:chExt cx="914400" cy="914400"/>
          </a:xfrm>
        </p:grpSpPr>
        <p:pic>
          <p:nvPicPr>
            <p:cNvPr id="20" name="グラフィックス 19" descr="スマート フォン">
              <a:extLst>
                <a:ext uri="{FF2B5EF4-FFF2-40B4-BE49-F238E27FC236}">
                  <a16:creationId xmlns:a16="http://schemas.microsoft.com/office/drawing/2014/main" id="{017A964F-7069-4727-9D0E-B7E5B9A44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4731199" y="2091204"/>
              <a:ext cx="914400" cy="914400"/>
            </a:xfrm>
            <a:prstGeom prst="rect">
              <a:avLst/>
            </a:prstGeom>
          </p:spPr>
        </p:pic>
        <p:pic>
          <p:nvPicPr>
            <p:cNvPr id="26" name="グラフィックス 25" descr="インターネット">
              <a:extLst>
                <a:ext uri="{FF2B5EF4-FFF2-40B4-BE49-F238E27FC236}">
                  <a16:creationId xmlns:a16="http://schemas.microsoft.com/office/drawing/2014/main" id="{AE3B1AC6-A3E6-482B-8310-C0C333687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770" t="29418" r="31911" b="39710"/>
            <a:stretch/>
          </p:blipFill>
          <p:spPr>
            <a:xfrm>
              <a:off x="5002084" y="2388289"/>
              <a:ext cx="376741" cy="320230"/>
            </a:xfrm>
            <a:prstGeom prst="rect">
              <a:avLst/>
            </a:prstGeom>
          </p:spPr>
        </p:pic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E0B1E8A8-BE73-44F9-A636-513F19F013DA}"/>
              </a:ext>
            </a:extLst>
          </p:cNvPr>
          <p:cNvCxnSpPr>
            <a:cxnSpLocks/>
            <a:stCxn id="12" idx="3"/>
            <a:endCxn id="20" idx="0"/>
          </p:cNvCxnSpPr>
          <p:nvPr/>
        </p:nvCxnSpPr>
        <p:spPr>
          <a:xfrm flipV="1">
            <a:off x="4721039" y="2850073"/>
            <a:ext cx="552415" cy="101539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8AEF390-2849-4024-88E2-5FFB394B0E0D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4721039" y="3408263"/>
            <a:ext cx="1024648" cy="45720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8F636BF-F91F-41B1-8F6D-1936751DAA8C}"/>
              </a:ext>
            </a:extLst>
          </p:cNvPr>
          <p:cNvCxnSpPr>
            <a:cxnSpLocks/>
            <a:stCxn id="12" idx="3"/>
            <a:endCxn id="23" idx="3"/>
          </p:cNvCxnSpPr>
          <p:nvPr/>
        </p:nvCxnSpPr>
        <p:spPr>
          <a:xfrm>
            <a:off x="4721039" y="3865463"/>
            <a:ext cx="1029587" cy="787301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6E02315C-8364-458F-A345-B9761F0C1709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4721039" y="3865463"/>
            <a:ext cx="567448" cy="1244501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70B97E8-E76A-407A-B7A7-F4DA3F96C455}"/>
              </a:ext>
            </a:extLst>
          </p:cNvPr>
          <p:cNvSpPr/>
          <p:nvPr/>
        </p:nvSpPr>
        <p:spPr>
          <a:xfrm>
            <a:off x="2743201" y="1696720"/>
            <a:ext cx="4013199" cy="44437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7D909EC-5D39-42EF-AE2C-0EB1D5672115}"/>
              </a:ext>
            </a:extLst>
          </p:cNvPr>
          <p:cNvSpPr txBox="1"/>
          <p:nvPr/>
        </p:nvSpPr>
        <p:spPr>
          <a:xfrm>
            <a:off x="3302414" y="6194747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ウェブアプリケーション</a:t>
            </a:r>
          </a:p>
        </p:txBody>
      </p:sp>
    </p:spTree>
    <p:extLst>
      <p:ext uri="{BB962C8B-B14F-4D97-AF65-F5344CB8AC3E}">
        <p14:creationId xmlns:p14="http://schemas.microsoft.com/office/powerpoint/2010/main" val="1384742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4ECB07D-AF7C-49EE-B60C-E70590DAF5DD}"/>
              </a:ext>
            </a:extLst>
          </p:cNvPr>
          <p:cNvSpPr txBox="1"/>
          <p:nvPr/>
        </p:nvSpPr>
        <p:spPr>
          <a:xfrm>
            <a:off x="2339340" y="2567225"/>
            <a:ext cx="751332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/>
              <a:t>入力のミスを低減できる</a:t>
            </a:r>
            <a:endParaRPr kumimoji="1" lang="en-US" altLang="ja-JP" sz="4400" b="1" dirty="0"/>
          </a:p>
          <a:p>
            <a:pPr algn="ctr"/>
            <a:endParaRPr kumimoji="1" lang="en-US" altLang="ja-JP" b="1" dirty="0"/>
          </a:p>
          <a:p>
            <a:pPr algn="ctr"/>
            <a:r>
              <a:rPr lang="ja-JP" altLang="en-US" sz="4400" b="1" dirty="0"/>
              <a:t>ウェブアプリケーション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67795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9B15209-D5E6-442B-841F-9BD7FD840974}"/>
              </a:ext>
            </a:extLst>
          </p:cNvPr>
          <p:cNvSpPr txBox="1"/>
          <p:nvPr/>
        </p:nvSpPr>
        <p:spPr>
          <a:xfrm>
            <a:off x="3655060" y="636260"/>
            <a:ext cx="488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/>
              <a:t>私たちの考える</a:t>
            </a:r>
            <a:r>
              <a:rPr lang="ja-JP" altLang="en-US" sz="3200" b="1" dirty="0"/>
              <a:t>主要</a:t>
            </a:r>
            <a:r>
              <a:rPr kumimoji="1" lang="ja-JP" altLang="en-US" sz="3200" b="1" dirty="0"/>
              <a:t>機能</a:t>
            </a:r>
          </a:p>
        </p:txBody>
      </p:sp>
      <p:pic>
        <p:nvPicPr>
          <p:cNvPr id="1026" name="Picture 2" descr="ログインのシルエット03 | 無料のAi・PNG白黒シルエットイラスト さん">
            <a:extLst>
              <a:ext uri="{FF2B5EF4-FFF2-40B4-BE49-F238E27FC236}">
                <a16:creationId xmlns:a16="http://schemas.microsoft.com/office/drawing/2014/main" id="{506C286D-1D10-44D3-B6B2-33EDEF9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51" y="2847497"/>
            <a:ext cx="1163001" cy="11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3C0BA1-B676-4810-9C40-1331BC156290}"/>
              </a:ext>
            </a:extLst>
          </p:cNvPr>
          <p:cNvSpPr txBox="1"/>
          <p:nvPr/>
        </p:nvSpPr>
        <p:spPr>
          <a:xfrm>
            <a:off x="1591649" y="4183999"/>
            <a:ext cx="116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ログイン</a:t>
            </a:r>
            <a:endParaRPr kumimoji="1" lang="ja-JP" altLang="en-US" dirty="0"/>
          </a:p>
        </p:txBody>
      </p:sp>
      <p:pic>
        <p:nvPicPr>
          <p:cNvPr id="5" name="グラフィックス 4" descr="黒板">
            <a:extLst>
              <a:ext uri="{FF2B5EF4-FFF2-40B4-BE49-F238E27FC236}">
                <a16:creationId xmlns:a16="http://schemas.microsoft.com/office/drawing/2014/main" id="{19EFAE93-BF0F-480D-B30A-C362BA7D7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4191" y="2736777"/>
            <a:ext cx="1272375" cy="127237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56755A-FDE1-4556-8B69-4F379F0DE81C}"/>
              </a:ext>
            </a:extLst>
          </p:cNvPr>
          <p:cNvSpPr txBox="1"/>
          <p:nvPr/>
        </p:nvSpPr>
        <p:spPr>
          <a:xfrm>
            <a:off x="4171646" y="4183999"/>
            <a:ext cx="138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入力・修正</a:t>
            </a:r>
          </a:p>
        </p:txBody>
      </p:sp>
      <p:pic>
        <p:nvPicPr>
          <p:cNvPr id="8" name="グラフィックス 7" descr="プレゼンテーション (チェックリスト、RTL)">
            <a:extLst>
              <a:ext uri="{FF2B5EF4-FFF2-40B4-BE49-F238E27FC236}">
                <a16:creationId xmlns:a16="http://schemas.microsoft.com/office/drawing/2014/main" id="{FD9019A6-4D86-47DA-A5C4-9B001DE98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0403" y="2847498"/>
            <a:ext cx="1163001" cy="116300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C13020-2B27-4FDE-865B-F692A70E8806}"/>
              </a:ext>
            </a:extLst>
          </p:cNvPr>
          <p:cNvSpPr txBox="1"/>
          <p:nvPr/>
        </p:nvSpPr>
        <p:spPr>
          <a:xfrm>
            <a:off x="6970403" y="4183999"/>
            <a:ext cx="116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結果表示</a:t>
            </a:r>
            <a:endParaRPr kumimoji="1" lang="ja-JP" altLang="en-US" dirty="0"/>
          </a:p>
        </p:txBody>
      </p:sp>
      <p:pic>
        <p:nvPicPr>
          <p:cNvPr id="1030" name="Picture 6" descr="CSVファイルをエクスポートのシルエット | 無料のAi・PNG白黒シルエットイラスト さん">
            <a:extLst>
              <a:ext uri="{FF2B5EF4-FFF2-40B4-BE49-F238E27FC236}">
                <a16:creationId xmlns:a16="http://schemas.microsoft.com/office/drawing/2014/main" id="{8CD27988-92F9-49D9-B834-95ADF719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59" y="2747086"/>
            <a:ext cx="1363821" cy="136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02520DC-3C91-4F1E-9373-4904A200A99E}"/>
              </a:ext>
            </a:extLst>
          </p:cNvPr>
          <p:cNvSpPr txBox="1"/>
          <p:nvPr/>
        </p:nvSpPr>
        <p:spPr>
          <a:xfrm>
            <a:off x="9282667" y="4183999"/>
            <a:ext cx="162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エクスポート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7593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493A061-65B6-4AA5-9EAE-6130FFA7D5BF}"/>
              </a:ext>
            </a:extLst>
          </p:cNvPr>
          <p:cNvSpPr txBox="1"/>
          <p:nvPr/>
        </p:nvSpPr>
        <p:spPr>
          <a:xfrm>
            <a:off x="5486400" y="32443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動画挿入</a:t>
            </a:r>
          </a:p>
        </p:txBody>
      </p:sp>
      <p:pic>
        <p:nvPicPr>
          <p:cNvPr id="3" name="127.0.0.1_8000 - Google Chrome 2024-01-26 02-48-56">
            <a:hlinkClick r:id="" action="ppaction://media"/>
            <a:extLst>
              <a:ext uri="{FF2B5EF4-FFF2-40B4-BE49-F238E27FC236}">
                <a16:creationId xmlns:a16="http://schemas.microsoft.com/office/drawing/2014/main" id="{2F3AF9BE-EAEA-4355-921A-2A70EF76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130" y="-13574"/>
            <a:ext cx="12216130" cy="68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1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35B2579-2628-45BB-A394-51ED76DB0577}"/>
              </a:ext>
            </a:extLst>
          </p:cNvPr>
          <p:cNvSpPr txBox="1"/>
          <p:nvPr/>
        </p:nvSpPr>
        <p:spPr>
          <a:xfrm>
            <a:off x="2339340" y="3044279"/>
            <a:ext cx="7513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/>
              <a:t>アプリの特徴</a:t>
            </a:r>
          </a:p>
        </p:txBody>
      </p:sp>
    </p:spTree>
    <p:extLst>
      <p:ext uri="{BB962C8B-B14F-4D97-AF65-F5344CB8AC3E}">
        <p14:creationId xmlns:p14="http://schemas.microsoft.com/office/powerpoint/2010/main" val="3129553850"/>
      </p:ext>
    </p:extLst>
  </p:cSld>
  <p:clrMapOvr>
    <a:masterClrMapping/>
  </p:clrMapOvr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167</Words>
  <Application>Microsoft Office PowerPoint</Application>
  <PresentationFormat>ワイド画面</PresentationFormat>
  <Paragraphs>61</Paragraphs>
  <Slides>15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15</vt:i4>
      </vt:variant>
    </vt:vector>
  </HeadingPairs>
  <TitlesOfParts>
    <vt:vector size="22" baseType="lpstr">
      <vt:lpstr>游ゴシック</vt:lpstr>
      <vt:lpstr>游ゴシック Light</vt:lpstr>
      <vt:lpstr>Arial</vt:lpstr>
      <vt:lpstr>デザインの設定</vt:lpstr>
      <vt:lpstr>2_デザインの設定</vt:lpstr>
      <vt:lpstr>1_デザインの設定</vt:lpstr>
      <vt:lpstr>3_デザインの設定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salesio</dc:creator>
  <cp:lastModifiedBy>salesio</cp:lastModifiedBy>
  <cp:revision>44</cp:revision>
  <dcterms:created xsi:type="dcterms:W3CDTF">2024-01-24T08:12:14Z</dcterms:created>
  <dcterms:modified xsi:type="dcterms:W3CDTF">2024-01-26T02:23:43Z</dcterms:modified>
</cp:coreProperties>
</file>